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81" r:id="rId2"/>
    <p:sldId id="329" r:id="rId3"/>
    <p:sldId id="286" r:id="rId4"/>
    <p:sldId id="323" r:id="rId5"/>
    <p:sldId id="334" r:id="rId6"/>
    <p:sldId id="335" r:id="rId7"/>
    <p:sldId id="330" r:id="rId8"/>
    <p:sldId id="321" r:id="rId9"/>
  </p:sldIdLst>
  <p:sldSz cx="9144000" cy="6858000" type="screen4x3"/>
  <p:notesSz cx="6799263"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6399AB"/>
    <a:srgbClr val="9CCA96"/>
    <a:srgbClr val="DE46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669" autoAdjust="0"/>
    <p:restoredTop sz="48727" autoAdjust="0"/>
  </p:normalViewPr>
  <p:slideViewPr>
    <p:cSldViewPr>
      <p:cViewPr>
        <p:scale>
          <a:sx n="100" d="100"/>
          <a:sy n="100" d="100"/>
        </p:scale>
        <p:origin x="-936" y="56"/>
      </p:cViewPr>
      <p:guideLst>
        <p:guide orient="horz" pos="2160"/>
        <p:guide pos="2880"/>
      </p:guideLst>
    </p:cSldViewPr>
  </p:slideViewPr>
  <p:notesTextViewPr>
    <p:cViewPr>
      <p:scale>
        <a:sx n="125" d="100"/>
        <a:sy n="125"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printerSettings" Target="printerSettings/printerSettings1.bin"/><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649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1342" y="0"/>
            <a:ext cx="2946347" cy="496491"/>
          </a:xfrm>
          <a:prstGeom prst="rect">
            <a:avLst/>
          </a:prstGeom>
        </p:spPr>
        <p:txBody>
          <a:bodyPr vert="horz" lIns="91440" tIns="45720" rIns="91440" bIns="45720" rtlCol="0"/>
          <a:lstStyle>
            <a:lvl1pPr algn="r">
              <a:defRPr sz="1200"/>
            </a:lvl1pPr>
          </a:lstStyle>
          <a:p>
            <a:fld id="{CA880979-2234-47C3-BEF2-FB60D1268287}" type="datetimeFigureOut">
              <a:rPr lang="en-GB" smtClean="0"/>
              <a:t>03/07/16</a:t>
            </a:fld>
            <a:endParaRPr lang="en-GB"/>
          </a:p>
        </p:txBody>
      </p:sp>
      <p:sp>
        <p:nvSpPr>
          <p:cNvPr id="4" name="Slide Image Placeholder 3"/>
          <p:cNvSpPr>
            <a:spLocks noGrp="1" noRot="1" noChangeAspect="1"/>
          </p:cNvSpPr>
          <p:nvPr>
            <p:ph type="sldImg" idx="2"/>
          </p:nvPr>
        </p:nvSpPr>
        <p:spPr>
          <a:xfrm>
            <a:off x="917575" y="744538"/>
            <a:ext cx="4964113" cy="37242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927" y="4716661"/>
            <a:ext cx="5439410" cy="4468416"/>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31599"/>
            <a:ext cx="2946347" cy="49649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1342" y="9431599"/>
            <a:ext cx="2946347" cy="496491"/>
          </a:xfrm>
          <a:prstGeom prst="rect">
            <a:avLst/>
          </a:prstGeom>
        </p:spPr>
        <p:txBody>
          <a:bodyPr vert="horz" lIns="91440" tIns="45720" rIns="91440" bIns="45720" rtlCol="0" anchor="b"/>
          <a:lstStyle>
            <a:lvl1pPr algn="r">
              <a:defRPr sz="1200"/>
            </a:lvl1pPr>
          </a:lstStyle>
          <a:p>
            <a:fld id="{5FA874EE-9D36-4517-8C6F-EED09325B513}" type="slidenum">
              <a:rPr lang="en-GB" smtClean="0"/>
              <a:t>‹#›</a:t>
            </a:fld>
            <a:endParaRPr lang="en-GB"/>
          </a:p>
        </p:txBody>
      </p:sp>
    </p:spTree>
    <p:extLst>
      <p:ext uri="{BB962C8B-B14F-4D97-AF65-F5344CB8AC3E}">
        <p14:creationId xmlns:p14="http://schemas.microsoft.com/office/powerpoint/2010/main" val="42844261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FA874EE-9D36-4517-8C6F-EED09325B513}" type="slidenum">
              <a:rPr lang="en-GB" smtClean="0"/>
              <a:t>1</a:t>
            </a:fld>
            <a:endParaRPr lang="en-GB"/>
          </a:p>
        </p:txBody>
      </p:sp>
    </p:spTree>
    <p:extLst>
      <p:ext uri="{BB962C8B-B14F-4D97-AF65-F5344CB8AC3E}">
        <p14:creationId xmlns:p14="http://schemas.microsoft.com/office/powerpoint/2010/main" val="23082267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solidFill>
                  <a:srgbClr val="1F497D"/>
                </a:solidFill>
              </a:rPr>
              <a:t>Why do we need to change?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smtClean="0">
              <a:solidFill>
                <a:srgbClr val="1F497D"/>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solidFill>
                  <a:srgbClr val="1F497D"/>
                </a:solidFill>
              </a:rPr>
              <a:t>“Social relationships are being reconfigured</a:t>
            </a:r>
            <a:r>
              <a:rPr lang="en-GB" sz="1200" baseline="0" dirty="0" smtClean="0">
                <a:solidFill>
                  <a:srgbClr val="1F497D"/>
                </a:solidFill>
              </a:rPr>
              <a:t> through the internet.”</a:t>
            </a:r>
            <a:endParaRPr lang="en-GB" sz="1200" dirty="0" smtClean="0">
              <a:solidFill>
                <a:srgbClr val="1F497D"/>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smtClean="0">
              <a:solidFill>
                <a:srgbClr val="1F497D"/>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solidFill>
                  <a:srgbClr val="1F497D"/>
                </a:solidFill>
              </a:rPr>
              <a:t>“Merely having a phone visible in the room—even if no one checked it—made people less likely to develop a sense of intimacy and empathetic understanding during meaningful conversations.” – University of Essex study, 2012</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Key trends in our market:</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Public spending restraint, which has resulted in rationing of public services and cuts to discretionary spending, which have hit Relate hard with a reduction in our income from local government and health by 26% over the last parliament.</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Increased demand for counselling and psychotherapy in the UK; BACP estimates that the number of people who have accessed counselling has increased from 20% of the adult population to 28% over recent years. </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Technology, which is changing the way we find, </a:t>
            </a:r>
            <a:r>
              <a:rPr lang="en-US" sz="1200" kern="1200" dirty="0" err="1" smtClean="0">
                <a:solidFill>
                  <a:schemeClr val="tx1"/>
                </a:solidFill>
                <a:effectLst/>
                <a:latin typeface="+mn-lt"/>
                <a:ea typeface="+mn-ea"/>
                <a:cs typeface="+mn-cs"/>
              </a:rPr>
              <a:t>organise</a:t>
            </a:r>
            <a:r>
              <a:rPr lang="en-US" sz="1200" kern="1200" dirty="0" smtClean="0">
                <a:solidFill>
                  <a:schemeClr val="tx1"/>
                </a:solidFill>
                <a:effectLst/>
                <a:latin typeface="+mn-lt"/>
                <a:ea typeface="+mn-ea"/>
                <a:cs typeface="+mn-cs"/>
              </a:rPr>
              <a:t> and even end our relationships but is also changing the way people want to access and use services, and in particular for millennials (people born in the early 1980s to 2000)who will be the future users of our services.</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 structure and way we </a:t>
            </a:r>
            <a:r>
              <a:rPr lang="en-US" sz="1200" kern="1200" dirty="0" err="1" smtClean="0">
                <a:solidFill>
                  <a:schemeClr val="tx1"/>
                </a:solidFill>
                <a:effectLst/>
                <a:latin typeface="+mn-lt"/>
                <a:ea typeface="+mn-ea"/>
                <a:cs typeface="+mn-cs"/>
              </a:rPr>
              <a:t>organise</a:t>
            </a:r>
            <a:r>
              <a:rPr lang="en-US" sz="1200" kern="1200" dirty="0" smtClean="0">
                <a:solidFill>
                  <a:schemeClr val="tx1"/>
                </a:solidFill>
                <a:effectLst/>
                <a:latin typeface="+mn-lt"/>
                <a:ea typeface="+mn-ea"/>
                <a:cs typeface="+mn-cs"/>
              </a:rPr>
              <a:t> our relationships is changing, for example co-habiting couples with children are the fastest rising household unit, followed by lone parent households.  Today, we also see a greater diversity of relationships than ever before including equal marriage, couples who live together apart and open relationships.   </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Counselling is increasingly seen as a vocational career route, rather than a philanthropic endeavor.  Universities and other providers are producing ready qualified counsellors who want to work for us, often full time.  The number of counsellors is also increasing (and have higher expectations for pay and conditions), which means that we face greater competition in a growing market for relationship support.  </a:t>
            </a: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2C77620A-F49B-4C2C-91ED-DD81523FEB9C}" type="slidenum">
              <a:rPr lang="en-GB" smtClean="0"/>
              <a:t>2</a:t>
            </a:fld>
            <a:endParaRPr lang="en-GB"/>
          </a:p>
        </p:txBody>
      </p:sp>
    </p:spTree>
    <p:extLst>
      <p:ext uri="{BB962C8B-B14F-4D97-AF65-F5344CB8AC3E}">
        <p14:creationId xmlns:p14="http://schemas.microsoft.com/office/powerpoint/2010/main" val="23875611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Relate has been changing for 78 years. </a:t>
            </a:r>
          </a:p>
          <a:p>
            <a:endParaRPr lang="en-GB" dirty="0" smtClean="0"/>
          </a:p>
          <a:p>
            <a:r>
              <a:rPr lang="en-GB" dirty="0" smtClean="0"/>
              <a:t>More than 50% online, high growth</a:t>
            </a:r>
            <a:r>
              <a:rPr lang="en-GB" baseline="0" dirty="0" smtClean="0"/>
              <a:t> – online services</a:t>
            </a:r>
          </a:p>
          <a:p>
            <a:r>
              <a:rPr lang="en-GB" baseline="0" dirty="0" smtClean="0"/>
              <a:t>Not the National Marriage Guidance Council </a:t>
            </a:r>
            <a:endParaRPr lang="en-GB" dirty="0"/>
          </a:p>
        </p:txBody>
      </p:sp>
      <p:sp>
        <p:nvSpPr>
          <p:cNvPr id="4" name="Slide Number Placeholder 3"/>
          <p:cNvSpPr>
            <a:spLocks noGrp="1"/>
          </p:cNvSpPr>
          <p:nvPr>
            <p:ph type="sldNum" sz="quarter" idx="10"/>
          </p:nvPr>
        </p:nvSpPr>
        <p:spPr/>
        <p:txBody>
          <a:bodyPr/>
          <a:lstStyle/>
          <a:p>
            <a:fld id="{5FA874EE-9D36-4517-8C6F-EED09325B513}" type="slidenum">
              <a:rPr lang="en-GB" smtClean="0"/>
              <a:t>3</a:t>
            </a:fld>
            <a:endParaRPr lang="en-GB"/>
          </a:p>
        </p:txBody>
      </p:sp>
    </p:spTree>
    <p:extLst>
      <p:ext uri="{BB962C8B-B14F-4D97-AF65-F5344CB8AC3E}">
        <p14:creationId xmlns:p14="http://schemas.microsoft.com/office/powerpoint/2010/main" val="2732104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Good governance – high challenge, high support</a:t>
            </a:r>
          </a:p>
          <a:p>
            <a:r>
              <a:rPr lang="en-GB" dirty="0" smtClean="0"/>
              <a:t>Performance as well as conformance – strategic, horizon</a:t>
            </a:r>
            <a:r>
              <a:rPr lang="en-GB" baseline="0" dirty="0" smtClean="0"/>
              <a:t> scanning</a:t>
            </a:r>
            <a:endParaRPr lang="en-GB" dirty="0" smtClean="0"/>
          </a:p>
          <a:p>
            <a:r>
              <a:rPr lang="en-GB" dirty="0" smtClean="0"/>
              <a:t>Appetite for risk</a:t>
            </a:r>
          </a:p>
          <a:p>
            <a:r>
              <a:rPr lang="en-GB" dirty="0" smtClean="0"/>
              <a:t>Strategy review – key barrier for us moving forward</a:t>
            </a:r>
            <a:endParaRPr lang="en-GB" dirty="0"/>
          </a:p>
        </p:txBody>
      </p:sp>
      <p:sp>
        <p:nvSpPr>
          <p:cNvPr id="4" name="Slide Number Placeholder 3"/>
          <p:cNvSpPr>
            <a:spLocks noGrp="1"/>
          </p:cNvSpPr>
          <p:nvPr>
            <p:ph type="sldNum" sz="quarter" idx="10"/>
          </p:nvPr>
        </p:nvSpPr>
        <p:spPr/>
        <p:txBody>
          <a:bodyPr/>
          <a:lstStyle/>
          <a:p>
            <a:fld id="{5FA874EE-9D36-4517-8C6F-EED09325B513}" type="slidenum">
              <a:rPr lang="en-GB" smtClean="0"/>
              <a:t>4</a:t>
            </a:fld>
            <a:endParaRPr lang="en-GB"/>
          </a:p>
        </p:txBody>
      </p:sp>
    </p:spTree>
    <p:extLst>
      <p:ext uri="{BB962C8B-B14F-4D97-AF65-F5344CB8AC3E}">
        <p14:creationId xmlns:p14="http://schemas.microsoft.com/office/powerpoint/2010/main" val="31205264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77620A-F49B-4C2C-91ED-DD81523FEB9C}" type="slidenum">
              <a:rPr lang="en-GB" smtClean="0"/>
              <a:t>5</a:t>
            </a:fld>
            <a:endParaRPr lang="en-GB"/>
          </a:p>
        </p:txBody>
      </p:sp>
    </p:spTree>
    <p:extLst>
      <p:ext uri="{BB962C8B-B14F-4D97-AF65-F5344CB8AC3E}">
        <p14:creationId xmlns:p14="http://schemas.microsoft.com/office/powerpoint/2010/main" val="1906707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Building a bigger, better, bolder</a:t>
            </a:r>
            <a:r>
              <a:rPr lang="en-GB" baseline="0" dirty="0" smtClean="0"/>
              <a:t> Relate so that we can go on to support more relationships in the future. </a:t>
            </a:r>
          </a:p>
          <a:p>
            <a:endParaRPr lang="en-GB" baseline="0" dirty="0" smtClean="0"/>
          </a:p>
          <a:p>
            <a:r>
              <a:rPr lang="en-GB" baseline="0" dirty="0" smtClean="0"/>
              <a:t>This matters because Relate makes a unique contribution to our society etc.</a:t>
            </a:r>
          </a:p>
          <a:p>
            <a:endParaRPr lang="en-GB" baseline="0" dirty="0" smtClean="0"/>
          </a:p>
          <a:p>
            <a:r>
              <a:rPr lang="en-GB" baseline="0" dirty="0" smtClean="0"/>
              <a:t>We want to go on providing good quality services to individuals, couples, families and young people. </a:t>
            </a:r>
          </a:p>
          <a:p>
            <a:endParaRPr lang="en-US" dirty="0"/>
          </a:p>
        </p:txBody>
      </p:sp>
      <p:sp>
        <p:nvSpPr>
          <p:cNvPr id="4" name="Slide Number Placeholder 3"/>
          <p:cNvSpPr>
            <a:spLocks noGrp="1"/>
          </p:cNvSpPr>
          <p:nvPr>
            <p:ph type="sldNum" sz="quarter" idx="10"/>
          </p:nvPr>
        </p:nvSpPr>
        <p:spPr/>
        <p:txBody>
          <a:bodyPr/>
          <a:lstStyle/>
          <a:p>
            <a:fld id="{2C77620A-F49B-4C2C-91ED-DD81523FEB9C}" type="slidenum">
              <a:rPr lang="en-GB" smtClean="0"/>
              <a:t>7</a:t>
            </a:fld>
            <a:endParaRPr lang="en-GB"/>
          </a:p>
        </p:txBody>
      </p:sp>
    </p:spTree>
    <p:extLst>
      <p:ext uri="{BB962C8B-B14F-4D97-AF65-F5344CB8AC3E}">
        <p14:creationId xmlns:p14="http://schemas.microsoft.com/office/powerpoint/2010/main" val="20372989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77620A-F49B-4C2C-91ED-DD81523FEB9C}" type="slidenum">
              <a:rPr lang="en-GB" smtClean="0"/>
              <a:t>8</a:t>
            </a:fld>
            <a:endParaRPr lang="en-GB"/>
          </a:p>
        </p:txBody>
      </p:sp>
    </p:spTree>
    <p:extLst>
      <p:ext uri="{BB962C8B-B14F-4D97-AF65-F5344CB8AC3E}">
        <p14:creationId xmlns:p14="http://schemas.microsoft.com/office/powerpoint/2010/main" val="33823544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1.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1.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1.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1">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598935"/>
            <a:ext cx="7772400" cy="1470025"/>
          </a:xfrm>
        </p:spPr>
        <p:txBody>
          <a:bodyPr>
            <a:normAutofit/>
          </a:bodyPr>
          <a:lstStyle>
            <a:lvl1pPr algn="l">
              <a:defRPr sz="4800" baseline="0">
                <a:solidFill>
                  <a:srgbClr val="005773"/>
                </a:solidFill>
                <a:latin typeface="Stag Bold" pitchFamily="50" charset="0"/>
              </a:defRPr>
            </a:lvl1pPr>
          </a:lstStyle>
          <a:p>
            <a:r>
              <a:rPr lang="en-US" dirty="0" smtClean="0"/>
              <a:t>Add presentation title</a:t>
            </a:r>
            <a:endParaRPr lang="en-GB" dirty="0"/>
          </a:p>
        </p:txBody>
      </p:sp>
      <p:sp>
        <p:nvSpPr>
          <p:cNvPr id="3" name="Subtitle 2"/>
          <p:cNvSpPr>
            <a:spLocks noGrp="1"/>
          </p:cNvSpPr>
          <p:nvPr>
            <p:ph type="subTitle" idx="1" hasCustomPrompt="1"/>
          </p:nvPr>
        </p:nvSpPr>
        <p:spPr>
          <a:xfrm>
            <a:off x="683568" y="3501008"/>
            <a:ext cx="6400800" cy="648072"/>
          </a:xfrm>
        </p:spPr>
        <p:txBody>
          <a:bodyPr>
            <a:normAutofit/>
          </a:bodyPr>
          <a:lstStyle>
            <a:lvl1pPr marL="0" indent="0" algn="l">
              <a:buNone/>
              <a:defRPr sz="3600" baseline="0">
                <a:solidFill>
                  <a:srgbClr val="6399AB"/>
                </a:solidFill>
                <a:latin typeface="Stag Book" pitchFamily="50"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Add presentation subtitle</a:t>
            </a:r>
            <a:endParaRPr lang="en-GB" dirty="0"/>
          </a:p>
        </p:txBody>
      </p:sp>
      <p:sp>
        <p:nvSpPr>
          <p:cNvPr id="7" name="Text Placeholder 6"/>
          <p:cNvSpPr>
            <a:spLocks noGrp="1"/>
          </p:cNvSpPr>
          <p:nvPr>
            <p:ph type="body" sz="quarter" idx="10" hasCustomPrompt="1"/>
          </p:nvPr>
        </p:nvSpPr>
        <p:spPr>
          <a:xfrm>
            <a:off x="683568" y="4797152"/>
            <a:ext cx="4895850" cy="504825"/>
          </a:xfrm>
        </p:spPr>
        <p:txBody>
          <a:bodyPr>
            <a:normAutofit/>
          </a:bodyPr>
          <a:lstStyle>
            <a:lvl1pPr marL="0" indent="0">
              <a:buNone/>
              <a:defRPr sz="2400" baseline="0"/>
            </a:lvl1pPr>
          </a:lstStyle>
          <a:p>
            <a:pPr lvl="0"/>
            <a:r>
              <a:rPr lang="en-GB" dirty="0" smtClean="0"/>
              <a:t>Add presenter name</a:t>
            </a:r>
            <a:endParaRPr lang="en-GB" dirty="0"/>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00646"/>
            <a:ext cx="9144000" cy="984738"/>
          </a:xfrm>
          <a:prstGeom prst="rect">
            <a:avLst/>
          </a:prstGeom>
        </p:spPr>
      </p:pic>
    </p:spTree>
    <p:extLst>
      <p:ext uri="{BB962C8B-B14F-4D97-AF65-F5344CB8AC3E}">
        <p14:creationId xmlns:p14="http://schemas.microsoft.com/office/powerpoint/2010/main" val="13055237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nten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Add slide title</a:t>
            </a:r>
            <a:endParaRPr lang="en-GB" dirty="0"/>
          </a:p>
        </p:txBody>
      </p:sp>
      <p:sp>
        <p:nvSpPr>
          <p:cNvPr id="4" name="Text Placeholder 3"/>
          <p:cNvSpPr>
            <a:spLocks noGrp="1"/>
          </p:cNvSpPr>
          <p:nvPr>
            <p:ph type="body" sz="quarter" idx="10" hasCustomPrompt="1"/>
          </p:nvPr>
        </p:nvSpPr>
        <p:spPr>
          <a:xfrm>
            <a:off x="468313" y="1557338"/>
            <a:ext cx="8207375" cy="4175125"/>
          </a:xfrm>
        </p:spPr>
        <p:txBody>
          <a:bodyPr/>
          <a:lstStyle>
            <a:lvl1pPr marL="0" indent="0">
              <a:buFont typeface="Arial" panose="020B0604020202020204" pitchFamily="34" charset="0"/>
              <a:buNone/>
              <a:defRPr/>
            </a:lvl1pPr>
            <a:lvl2pPr>
              <a:defRPr baseline="0"/>
            </a:lvl2pPr>
            <a:lvl3pPr>
              <a:defRPr baseline="0"/>
            </a:lvl3pPr>
          </a:lstStyle>
          <a:p>
            <a:pPr lvl="0"/>
            <a:r>
              <a:rPr lang="en-US" dirty="0" smtClean="0"/>
              <a:t>Add slide content</a:t>
            </a:r>
          </a:p>
          <a:p>
            <a:pPr lvl="1"/>
            <a:r>
              <a:rPr lang="en-US" dirty="0" smtClean="0"/>
              <a:t>Bulleted list first level </a:t>
            </a:r>
          </a:p>
          <a:p>
            <a:pPr lvl="2"/>
            <a:r>
              <a:rPr lang="en-US" dirty="0" smtClean="0"/>
              <a:t>Bulleted list second level</a:t>
            </a:r>
          </a:p>
          <a:p>
            <a:pPr lvl="2"/>
            <a:endParaRPr lang="en-US" dirty="0" smtClean="0"/>
          </a:p>
          <a:p>
            <a:pPr lvl="1"/>
            <a:endParaRPr lang="en-US" dirty="0" smtClean="0"/>
          </a:p>
          <a:p>
            <a:pPr lvl="0"/>
            <a:endParaRPr lang="en-US" dirty="0" smtClean="0"/>
          </a:p>
          <a:p>
            <a:pPr lvl="0"/>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00646"/>
            <a:ext cx="9144000" cy="984738"/>
          </a:xfrm>
          <a:prstGeom prst="rect">
            <a:avLst/>
          </a:prstGeom>
        </p:spPr>
      </p:pic>
    </p:spTree>
    <p:extLst>
      <p:ext uri="{BB962C8B-B14F-4D97-AF65-F5344CB8AC3E}">
        <p14:creationId xmlns:p14="http://schemas.microsoft.com/office/powerpoint/2010/main" val="31386688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1 pho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685800" y="1340768"/>
            <a:ext cx="7772400" cy="1470025"/>
          </a:xfrm>
        </p:spPr>
        <p:txBody>
          <a:bodyPr>
            <a:normAutofit/>
          </a:bodyPr>
          <a:lstStyle>
            <a:lvl1pPr algn="l">
              <a:defRPr sz="4800">
                <a:solidFill>
                  <a:schemeClr val="bg1"/>
                </a:solidFill>
                <a:latin typeface="Stag Bold" pitchFamily="50" charset="0"/>
              </a:defRPr>
            </a:lvl1pPr>
          </a:lstStyle>
          <a:p>
            <a:r>
              <a:rPr lang="en-US" dirty="0" smtClean="0"/>
              <a:t>Add presentation title</a:t>
            </a:r>
            <a:endParaRPr lang="en-GB" dirty="0"/>
          </a:p>
        </p:txBody>
      </p:sp>
      <p:sp>
        <p:nvSpPr>
          <p:cNvPr id="10" name="Subtitle 2"/>
          <p:cNvSpPr>
            <a:spLocks noGrp="1"/>
          </p:cNvSpPr>
          <p:nvPr>
            <p:ph type="subTitle" idx="1" hasCustomPrompt="1"/>
          </p:nvPr>
        </p:nvSpPr>
        <p:spPr>
          <a:xfrm>
            <a:off x="683568" y="3212976"/>
            <a:ext cx="6400800" cy="648072"/>
          </a:xfrm>
        </p:spPr>
        <p:txBody>
          <a:bodyPr>
            <a:normAutofit/>
          </a:bodyPr>
          <a:lstStyle>
            <a:lvl1pPr marL="0" indent="0" algn="l">
              <a:buNone/>
              <a:defRPr sz="3600" baseline="0">
                <a:solidFill>
                  <a:schemeClr val="bg1"/>
                </a:solidFill>
                <a:latin typeface="Stag Book" pitchFamily="50"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Add subtitle</a:t>
            </a:r>
            <a:endParaRPr lang="en-GB" dirty="0"/>
          </a:p>
        </p:txBody>
      </p:sp>
      <p:sp>
        <p:nvSpPr>
          <p:cNvPr id="11" name="Text Placeholder 6"/>
          <p:cNvSpPr>
            <a:spLocks noGrp="1"/>
          </p:cNvSpPr>
          <p:nvPr>
            <p:ph type="body" sz="quarter" idx="11" hasCustomPrompt="1"/>
          </p:nvPr>
        </p:nvSpPr>
        <p:spPr>
          <a:xfrm>
            <a:off x="653802" y="4220319"/>
            <a:ext cx="4895850" cy="504825"/>
          </a:xfrm>
        </p:spPr>
        <p:txBody>
          <a:bodyPr>
            <a:normAutofit/>
          </a:bodyPr>
          <a:lstStyle>
            <a:lvl1pPr marL="0" indent="0">
              <a:buNone/>
              <a:defRPr sz="2600" baseline="0">
                <a:solidFill>
                  <a:schemeClr val="bg1"/>
                </a:solidFill>
                <a:latin typeface="Source Sans Pro Semibold" panose="020B0603030403020204" pitchFamily="34" charset="0"/>
              </a:defRPr>
            </a:lvl1pPr>
          </a:lstStyle>
          <a:p>
            <a:pPr lvl="0"/>
            <a:r>
              <a:rPr lang="en-GB" dirty="0" smtClean="0"/>
              <a:t>Presenter name, date</a:t>
            </a:r>
            <a:endParaRPr lang="en-GB"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00646"/>
            <a:ext cx="9144000" cy="984738"/>
          </a:xfrm>
          <a:prstGeom prst="rect">
            <a:avLst/>
          </a:prstGeom>
        </p:spPr>
      </p:pic>
    </p:spTree>
    <p:extLst>
      <p:ext uri="{BB962C8B-B14F-4D97-AF65-F5344CB8AC3E}">
        <p14:creationId xmlns:p14="http://schemas.microsoft.com/office/powerpoint/2010/main" val="3581847044"/>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2 pho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6"/>
          <p:cNvSpPr>
            <a:spLocks noGrp="1"/>
          </p:cNvSpPr>
          <p:nvPr>
            <p:ph type="body" sz="quarter" idx="10" hasCustomPrompt="1"/>
          </p:nvPr>
        </p:nvSpPr>
        <p:spPr>
          <a:xfrm>
            <a:off x="653802" y="4220319"/>
            <a:ext cx="4895850" cy="504825"/>
          </a:xfrm>
        </p:spPr>
        <p:txBody>
          <a:bodyPr>
            <a:normAutofit/>
          </a:bodyPr>
          <a:lstStyle>
            <a:lvl1pPr marL="0" indent="0">
              <a:buNone/>
              <a:defRPr sz="2600" baseline="0">
                <a:solidFill>
                  <a:schemeClr val="bg1"/>
                </a:solidFill>
                <a:latin typeface="Source Sans Pro Semibold" panose="020B0603030403020204" pitchFamily="34" charset="0"/>
              </a:defRPr>
            </a:lvl1pPr>
          </a:lstStyle>
          <a:p>
            <a:pPr lvl="0"/>
            <a:r>
              <a:rPr lang="en-GB" dirty="0" smtClean="0"/>
              <a:t>Presenter name, date</a:t>
            </a:r>
            <a:endParaRPr lang="en-GB" dirty="0"/>
          </a:p>
        </p:txBody>
      </p:sp>
      <p:sp>
        <p:nvSpPr>
          <p:cNvPr id="10" name="Title 1"/>
          <p:cNvSpPr>
            <a:spLocks noGrp="1"/>
          </p:cNvSpPr>
          <p:nvPr>
            <p:ph type="ctrTitle" hasCustomPrompt="1"/>
          </p:nvPr>
        </p:nvSpPr>
        <p:spPr>
          <a:xfrm>
            <a:off x="685800" y="1340768"/>
            <a:ext cx="7772400" cy="1470025"/>
          </a:xfrm>
        </p:spPr>
        <p:txBody>
          <a:bodyPr>
            <a:normAutofit/>
          </a:bodyPr>
          <a:lstStyle>
            <a:lvl1pPr algn="l">
              <a:defRPr sz="4800">
                <a:solidFill>
                  <a:schemeClr val="bg1"/>
                </a:solidFill>
                <a:latin typeface="Stag Bold" pitchFamily="50" charset="0"/>
              </a:defRPr>
            </a:lvl1pPr>
          </a:lstStyle>
          <a:p>
            <a:r>
              <a:rPr lang="en-US" dirty="0" smtClean="0"/>
              <a:t>Add presentation title</a:t>
            </a:r>
            <a:endParaRPr lang="en-GB" dirty="0"/>
          </a:p>
        </p:txBody>
      </p:sp>
      <p:sp>
        <p:nvSpPr>
          <p:cNvPr id="11" name="Subtitle 2"/>
          <p:cNvSpPr>
            <a:spLocks noGrp="1"/>
          </p:cNvSpPr>
          <p:nvPr>
            <p:ph type="subTitle" idx="1" hasCustomPrompt="1"/>
          </p:nvPr>
        </p:nvSpPr>
        <p:spPr>
          <a:xfrm>
            <a:off x="683568" y="3212976"/>
            <a:ext cx="6400800" cy="648072"/>
          </a:xfrm>
        </p:spPr>
        <p:txBody>
          <a:bodyPr>
            <a:normAutofit/>
          </a:bodyPr>
          <a:lstStyle>
            <a:lvl1pPr marL="0" indent="0" algn="l">
              <a:buNone/>
              <a:defRPr sz="3600" baseline="0">
                <a:solidFill>
                  <a:schemeClr val="bg1"/>
                </a:solidFill>
                <a:latin typeface="Stag Book" pitchFamily="50"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Add subtitle</a:t>
            </a:r>
            <a:endParaRPr lang="en-GB"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00646"/>
            <a:ext cx="9144000" cy="984738"/>
          </a:xfrm>
          <a:prstGeom prst="rect">
            <a:avLst/>
          </a:prstGeom>
        </p:spPr>
      </p:pic>
    </p:spTree>
    <p:extLst>
      <p:ext uri="{BB962C8B-B14F-4D97-AF65-F5344CB8AC3E}">
        <p14:creationId xmlns:p14="http://schemas.microsoft.com/office/powerpoint/2010/main" val="3435257703"/>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slide 3 pho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1"/>
          <p:cNvSpPr>
            <a:spLocks noGrp="1"/>
          </p:cNvSpPr>
          <p:nvPr>
            <p:ph type="ctrTitle" hasCustomPrompt="1"/>
          </p:nvPr>
        </p:nvSpPr>
        <p:spPr>
          <a:xfrm>
            <a:off x="685800" y="1340768"/>
            <a:ext cx="7772400" cy="1470025"/>
          </a:xfrm>
        </p:spPr>
        <p:txBody>
          <a:bodyPr>
            <a:normAutofit/>
          </a:bodyPr>
          <a:lstStyle>
            <a:lvl1pPr algn="l">
              <a:defRPr sz="4800">
                <a:solidFill>
                  <a:schemeClr val="bg1"/>
                </a:solidFill>
                <a:latin typeface="Stag Bold" pitchFamily="50" charset="0"/>
              </a:defRPr>
            </a:lvl1pPr>
          </a:lstStyle>
          <a:p>
            <a:r>
              <a:rPr lang="en-US" dirty="0" smtClean="0"/>
              <a:t>Add presentation title</a:t>
            </a:r>
            <a:endParaRPr lang="en-GB" dirty="0"/>
          </a:p>
        </p:txBody>
      </p:sp>
      <p:sp>
        <p:nvSpPr>
          <p:cNvPr id="11" name="Subtitle 2"/>
          <p:cNvSpPr>
            <a:spLocks noGrp="1"/>
          </p:cNvSpPr>
          <p:nvPr>
            <p:ph type="subTitle" idx="1" hasCustomPrompt="1"/>
          </p:nvPr>
        </p:nvSpPr>
        <p:spPr>
          <a:xfrm>
            <a:off x="683568" y="3212976"/>
            <a:ext cx="6400800" cy="648072"/>
          </a:xfrm>
        </p:spPr>
        <p:txBody>
          <a:bodyPr>
            <a:normAutofit/>
          </a:bodyPr>
          <a:lstStyle>
            <a:lvl1pPr marL="0" indent="0" algn="l">
              <a:buNone/>
              <a:defRPr sz="3600" baseline="0">
                <a:solidFill>
                  <a:schemeClr val="bg1"/>
                </a:solidFill>
                <a:latin typeface="Stag Book" pitchFamily="50"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Add subtitle</a:t>
            </a:r>
            <a:endParaRPr lang="en-GB" dirty="0"/>
          </a:p>
        </p:txBody>
      </p:sp>
      <p:sp>
        <p:nvSpPr>
          <p:cNvPr id="12" name="Text Placeholder 6"/>
          <p:cNvSpPr>
            <a:spLocks noGrp="1"/>
          </p:cNvSpPr>
          <p:nvPr>
            <p:ph type="body" sz="quarter" idx="10" hasCustomPrompt="1"/>
          </p:nvPr>
        </p:nvSpPr>
        <p:spPr>
          <a:xfrm>
            <a:off x="653802" y="4220319"/>
            <a:ext cx="4895850" cy="504825"/>
          </a:xfrm>
        </p:spPr>
        <p:txBody>
          <a:bodyPr>
            <a:normAutofit/>
          </a:bodyPr>
          <a:lstStyle>
            <a:lvl1pPr marL="0" indent="0">
              <a:buNone/>
              <a:defRPr sz="2600" baseline="0">
                <a:solidFill>
                  <a:schemeClr val="bg1"/>
                </a:solidFill>
                <a:latin typeface="Source Sans Pro Semibold" panose="020B0603030403020204" pitchFamily="34" charset="0"/>
              </a:defRPr>
            </a:lvl1pPr>
          </a:lstStyle>
          <a:p>
            <a:pPr lvl="0"/>
            <a:r>
              <a:rPr lang="en-GB" dirty="0" smtClean="0"/>
              <a:t>Presenter name, date</a:t>
            </a:r>
            <a:endParaRPr lang="en-GB"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00646"/>
            <a:ext cx="9144000" cy="984738"/>
          </a:xfrm>
          <a:prstGeom prst="rect">
            <a:avLst/>
          </a:prstGeom>
        </p:spPr>
      </p:pic>
    </p:spTree>
    <p:extLst>
      <p:ext uri="{BB962C8B-B14F-4D97-AF65-F5344CB8AC3E}">
        <p14:creationId xmlns:p14="http://schemas.microsoft.com/office/powerpoint/2010/main" val="2311799969"/>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Section divider blue">
    <p:bg>
      <p:bgPr>
        <a:solidFill>
          <a:srgbClr val="6399AB"/>
        </a:solid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3" hasCustomPrompt="1"/>
          </p:nvPr>
        </p:nvSpPr>
        <p:spPr>
          <a:xfrm>
            <a:off x="539750" y="2421186"/>
            <a:ext cx="7992690" cy="1367854"/>
          </a:xfrm>
          <a:prstGeom prst="rect">
            <a:avLst/>
          </a:prstGeom>
        </p:spPr>
        <p:txBody>
          <a:bodyPr>
            <a:noAutofit/>
          </a:bodyPr>
          <a:lstStyle>
            <a:lvl1pPr marL="0" indent="0">
              <a:buFontTx/>
              <a:buNone/>
              <a:defRPr sz="4000" baseline="0">
                <a:solidFill>
                  <a:schemeClr val="bg1"/>
                </a:solidFill>
                <a:latin typeface="Stag Bold" pitchFamily="50" charset="0"/>
              </a:defRPr>
            </a:lvl1pPr>
          </a:lstStyle>
          <a:p>
            <a:pPr lvl="0"/>
            <a:r>
              <a:rPr lang="en-US" dirty="0" smtClean="0"/>
              <a:t>Add section divider title here (not to be used as content slide)</a:t>
            </a:r>
            <a:endParaRPr lang="en-GB"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18731" y="5895527"/>
            <a:ext cx="1825269" cy="917849"/>
          </a:xfrm>
          <a:prstGeom prst="rect">
            <a:avLst/>
          </a:prstGeom>
        </p:spPr>
      </p:pic>
    </p:spTree>
    <p:extLst>
      <p:ext uri="{BB962C8B-B14F-4D97-AF65-F5344CB8AC3E}">
        <p14:creationId xmlns:p14="http://schemas.microsoft.com/office/powerpoint/2010/main" val="41932022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Add title</a:t>
            </a:r>
            <a:endParaRPr lang="en-GB" dirty="0"/>
          </a:p>
        </p:txBody>
      </p:sp>
      <p:sp>
        <p:nvSpPr>
          <p:cNvPr id="3" name="Text Placeholder 2"/>
          <p:cNvSpPr>
            <a:spLocks noGrp="1"/>
          </p:cNvSpPr>
          <p:nvPr>
            <p:ph type="body" idx="1"/>
          </p:nvPr>
        </p:nvSpPr>
        <p:spPr>
          <a:xfrm>
            <a:off x="457200" y="1600201"/>
            <a:ext cx="8229600" cy="4133056"/>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786414474"/>
      </p:ext>
    </p:extLst>
  </p:cSld>
  <p:clrMap bg1="lt1" tx1="dk1" bg2="lt2" tx2="dk2" accent1="accent1" accent2="accent2" accent3="accent3" accent4="accent4" accent5="accent5" accent6="accent6" hlink="hlink" folHlink="folHlink"/>
  <p:sldLayoutIdLst>
    <p:sldLayoutId id="2147483662" r:id="rId1"/>
    <p:sldLayoutId id="2147483666" r:id="rId2"/>
    <p:sldLayoutId id="2147483663" r:id="rId3"/>
    <p:sldLayoutId id="2147483664" r:id="rId4"/>
    <p:sldLayoutId id="2147483665" r:id="rId5"/>
    <p:sldLayoutId id="2147483667" r:id="rId6"/>
  </p:sldLayoutIdLst>
  <p:txStyles>
    <p:titleStyle>
      <a:lvl1pPr algn="l" defTabSz="914400" rtl="0" eaLnBrk="1" latinLnBrk="0" hangingPunct="1">
        <a:spcBef>
          <a:spcPct val="0"/>
        </a:spcBef>
        <a:buNone/>
        <a:defRPr sz="4400" kern="1200">
          <a:solidFill>
            <a:srgbClr val="005773"/>
          </a:solidFill>
          <a:latin typeface="Stag Bold" pitchFamily="50" charset="0"/>
          <a:ea typeface="+mj-ea"/>
          <a:cs typeface="+mj-cs"/>
        </a:defRPr>
      </a:lvl1pPr>
    </p:titleStyle>
    <p:bodyStyle>
      <a:lvl1pPr marL="342900" indent="-342900" algn="l" defTabSz="914400" rtl="0" eaLnBrk="1" latinLnBrk="0" hangingPunct="1">
        <a:spcBef>
          <a:spcPct val="20000"/>
        </a:spcBef>
        <a:buClr>
          <a:schemeClr val="tx1"/>
        </a:buClr>
        <a:buFont typeface="Arial" panose="020B0604020202020204" pitchFamily="34" charset="0"/>
        <a:buChar char="•"/>
        <a:defRPr sz="3200" kern="1200">
          <a:solidFill>
            <a:srgbClr val="3A3A44"/>
          </a:solidFill>
          <a:latin typeface="Source Sans Pro" panose="020B0503030403020204" pitchFamily="34" charset="0"/>
          <a:ea typeface="+mn-ea"/>
          <a:cs typeface="+mn-cs"/>
        </a:defRPr>
      </a:lvl1pPr>
      <a:lvl2pPr marL="742950" indent="-285750" algn="l" defTabSz="914400" rtl="0" eaLnBrk="1" latinLnBrk="0" hangingPunct="1">
        <a:spcBef>
          <a:spcPct val="20000"/>
        </a:spcBef>
        <a:buClr>
          <a:schemeClr val="accent1"/>
        </a:buClr>
        <a:buSzPct val="95000"/>
        <a:buFont typeface="Arial" panose="020B0604020202020204" pitchFamily="34" charset="0"/>
        <a:buChar char="•"/>
        <a:defRPr sz="2800" kern="1200">
          <a:solidFill>
            <a:srgbClr val="3A3A44"/>
          </a:solidFill>
          <a:latin typeface="Source Sans Pro" panose="020B0503030403020204" pitchFamily="34" charset="0"/>
          <a:ea typeface="+mn-ea"/>
          <a:cs typeface="+mn-cs"/>
        </a:defRPr>
      </a:lvl2pPr>
      <a:lvl3pPr marL="1143000" indent="-228600" algn="l" defTabSz="914400" rtl="0" eaLnBrk="1" latinLnBrk="0" hangingPunct="1">
        <a:spcBef>
          <a:spcPct val="20000"/>
        </a:spcBef>
        <a:buClr>
          <a:schemeClr val="accent1"/>
        </a:buClr>
        <a:buSzPct val="90000"/>
        <a:buFont typeface="Arial" panose="020B0604020202020204" pitchFamily="34" charset="0"/>
        <a:buChar char="•"/>
        <a:defRPr sz="2400" kern="1200">
          <a:solidFill>
            <a:srgbClr val="3A3A44"/>
          </a:solidFill>
          <a:latin typeface="Source Sans Pro" panose="020B0503030403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3A3A44"/>
          </a:solidFill>
          <a:latin typeface="Source Sans Pro" panose="020B0503030403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3A3A44"/>
          </a:solidFill>
          <a:latin typeface="Source Sans Pro" panose="020B0503030403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4" Type="http://schemas.openxmlformats.org/officeDocument/2006/relationships/image" Target="../media/image8.GIF"/><Relationship Id="rId5" Type="http://schemas.openxmlformats.org/officeDocument/2006/relationships/image" Target="../media/image9.jpg"/><Relationship Id="rId6" Type="http://schemas.openxmlformats.org/officeDocument/2006/relationships/image" Target="../media/image10.jpg"/><Relationship Id="rId7" Type="http://schemas.openxmlformats.org/officeDocument/2006/relationships/image" Target="../media/image11.jp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7768" y="1484784"/>
            <a:ext cx="7772400" cy="1470025"/>
          </a:xfrm>
        </p:spPr>
        <p:txBody>
          <a:bodyPr>
            <a:noAutofit/>
          </a:bodyPr>
          <a:lstStyle/>
          <a:p>
            <a:r>
              <a:rPr lang="en-GB" b="1" dirty="0" smtClean="0">
                <a:latin typeface="+mn-lt"/>
              </a:rPr>
              <a:t>Relate</a:t>
            </a:r>
            <a:endParaRPr lang="en-GB" b="1" dirty="0">
              <a:latin typeface="+mn-lt"/>
            </a:endParaRPr>
          </a:p>
        </p:txBody>
      </p:sp>
      <p:sp>
        <p:nvSpPr>
          <p:cNvPr id="3" name="Subtitle 2"/>
          <p:cNvSpPr>
            <a:spLocks noGrp="1"/>
          </p:cNvSpPr>
          <p:nvPr>
            <p:ph type="subTitle" idx="1"/>
          </p:nvPr>
        </p:nvSpPr>
        <p:spPr>
          <a:xfrm>
            <a:off x="395536" y="2780928"/>
            <a:ext cx="8280920" cy="1152128"/>
          </a:xfrm>
        </p:spPr>
        <p:txBody>
          <a:bodyPr>
            <a:normAutofit lnSpcReduction="10000"/>
          </a:bodyPr>
          <a:lstStyle/>
          <a:p>
            <a:r>
              <a:rPr lang="en-GB" b="1" dirty="0" smtClean="0">
                <a:latin typeface="+mn-lt"/>
              </a:rPr>
              <a:t>Collaborating and communicating with impact: embracing the technological shift</a:t>
            </a:r>
            <a:endParaRPr lang="en-GB" b="1" dirty="0">
              <a:latin typeface="+mn-lt"/>
            </a:endParaRPr>
          </a:p>
        </p:txBody>
      </p:sp>
      <p:sp>
        <p:nvSpPr>
          <p:cNvPr id="4" name="Text Placeholder 3"/>
          <p:cNvSpPr>
            <a:spLocks noGrp="1"/>
          </p:cNvSpPr>
          <p:nvPr>
            <p:ph type="body" sz="quarter" idx="11"/>
          </p:nvPr>
        </p:nvSpPr>
        <p:spPr>
          <a:xfrm>
            <a:off x="467544" y="4149080"/>
            <a:ext cx="7416824" cy="1728192"/>
          </a:xfrm>
        </p:spPr>
        <p:txBody>
          <a:bodyPr>
            <a:noAutofit/>
          </a:bodyPr>
          <a:lstStyle/>
          <a:p>
            <a:r>
              <a:rPr lang="en-GB" sz="2400" dirty="0" smtClean="0">
                <a:latin typeface="Arial" panose="020B0604020202020204" pitchFamily="34" charset="0"/>
                <a:cs typeface="Arial" panose="020B0604020202020204" pitchFamily="34" charset="0"/>
              </a:rPr>
              <a:t>Chris Sherwood, Chief Executive – Relate </a:t>
            </a:r>
          </a:p>
          <a:p>
            <a:r>
              <a:rPr lang="en-GB" sz="2400" dirty="0">
                <a:solidFill>
                  <a:srgbClr val="DE4635"/>
                </a:solidFill>
                <a:latin typeface="Arial" panose="020B0604020202020204" pitchFamily="34" charset="0"/>
                <a:cs typeface="Arial" panose="020B0604020202020204" pitchFamily="34" charset="0"/>
              </a:rPr>
              <a:t>Chris.Sherwood@relate.org.uk</a:t>
            </a:r>
          </a:p>
          <a:p>
            <a:r>
              <a:rPr lang="en-GB" sz="2400" dirty="0" smtClean="0">
                <a:solidFill>
                  <a:srgbClr val="DE4635"/>
                </a:solidFill>
                <a:latin typeface="Arial" panose="020B0604020202020204" pitchFamily="34" charset="0"/>
                <a:cs typeface="Arial" panose="020B0604020202020204" pitchFamily="34" charset="0"/>
              </a:rPr>
              <a:t>@ChrisSherwood80</a:t>
            </a:r>
            <a:endParaRPr lang="en-GB" sz="2400" dirty="0">
              <a:solidFill>
                <a:srgbClr val="DE463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0169105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cdn.images.express.co.uk/img/dynamic/1/590x/SWNS_BANKSY_BRISTOL_04-47059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2" y="-27384"/>
            <a:ext cx="10456224" cy="688538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6512" y="5301208"/>
            <a:ext cx="10456224" cy="15567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5400" b="1" dirty="0" smtClean="0">
                <a:solidFill>
                  <a:schemeClr val="bg1"/>
                </a:solidFill>
                <a:latin typeface="Arial" panose="020B0604020202020204" pitchFamily="34" charset="0"/>
                <a:cs typeface="Arial" panose="020B0604020202020204" pitchFamily="34" charset="0"/>
              </a:rPr>
              <a:t>Technology is disrupting our relationships </a:t>
            </a:r>
            <a:endParaRPr lang="en-GB" sz="5400" b="1" dirty="0" smtClean="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2630868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is-IS" sz="4800" b="1" dirty="0" smtClean="0">
                <a:latin typeface="+mj-lt"/>
              </a:rPr>
              <a:t>…a</a:t>
            </a:r>
            <a:r>
              <a:rPr lang="en-GB" sz="4800" b="1" dirty="0" err="1" smtClean="0">
                <a:latin typeface="+mj-lt"/>
              </a:rPr>
              <a:t>nd</a:t>
            </a:r>
            <a:r>
              <a:rPr lang="en-GB" sz="4800" b="1" dirty="0" smtClean="0">
                <a:latin typeface="+mj-lt"/>
              </a:rPr>
              <a:t> how people access our support</a:t>
            </a:r>
            <a:endParaRPr lang="en-GB" sz="4800" b="1" dirty="0">
              <a:latin typeface="+mj-lt"/>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3477528"/>
            <a:ext cx="1440170" cy="224026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7091" y="1556792"/>
            <a:ext cx="3025028" cy="1744726"/>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64532" y="3449021"/>
            <a:ext cx="1512514" cy="2268772"/>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00192" y="1268759"/>
            <a:ext cx="2286000" cy="4638675"/>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79912" y="3043625"/>
            <a:ext cx="2510143" cy="1088942"/>
          </a:xfrm>
          <a:prstGeom prst="rect">
            <a:avLst/>
          </a:prstGeom>
        </p:spPr>
      </p:pic>
    </p:spTree>
    <p:extLst>
      <p:ext uri="{BB962C8B-B14F-4D97-AF65-F5344CB8AC3E}">
        <p14:creationId xmlns:p14="http://schemas.microsoft.com/office/powerpoint/2010/main" val="90996591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Text Placeholder 2"/>
          <p:cNvSpPr>
            <a:spLocks noGrp="1"/>
          </p:cNvSpPr>
          <p:nvPr>
            <p:ph type="body" sz="quarter" idx="10"/>
          </p:nvPr>
        </p:nvSpPr>
        <p:spPr/>
        <p:txBody>
          <a:bodyPr/>
          <a:lstStyle/>
          <a:p>
            <a:r>
              <a:rPr lang="en-GB" dirty="0" smtClean="0"/>
              <a:t>Governance</a:t>
            </a:r>
            <a:endParaRPr lang="en-GB" dirty="0"/>
          </a:p>
        </p:txBody>
      </p:sp>
      <p:pic>
        <p:nvPicPr>
          <p:cNvPr id="1026" name="Picture 2" descr="http://www.calljacob.com/wp-content/uploads/2014/05/Practice-Areas.jpg"/>
          <p:cNvPicPr>
            <a:picLocks noChangeAspect="1" noChangeArrowheads="1"/>
          </p:cNvPicPr>
          <p:nvPr/>
        </p:nvPicPr>
        <p:blipFill rotWithShape="1">
          <a:blip r:embed="rId3">
            <a:extLst>
              <a:ext uri="{28A0092B-C50C-407E-A947-70E740481C1C}">
                <a14:useLocalDpi xmlns:a14="http://schemas.microsoft.com/office/drawing/2010/main" val="0"/>
              </a:ext>
            </a:extLst>
          </a:blip>
          <a:srcRect l="21303" r="-1"/>
          <a:stretch/>
        </p:blipFill>
        <p:spPr bwMode="auto">
          <a:xfrm>
            <a:off x="-33486" y="0"/>
            <a:ext cx="9791056" cy="699815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20316" y="5704636"/>
            <a:ext cx="5718154" cy="1107996"/>
          </a:xfrm>
          <a:prstGeom prst="rect">
            <a:avLst/>
          </a:prstGeom>
          <a:noFill/>
        </p:spPr>
        <p:txBody>
          <a:bodyPr wrap="square" rtlCol="0">
            <a:spAutoFit/>
          </a:bodyPr>
          <a:lstStyle/>
          <a:p>
            <a:r>
              <a:rPr lang="en-GB" sz="6600" b="1" dirty="0" smtClean="0">
                <a:solidFill>
                  <a:schemeClr val="bg1"/>
                </a:solidFill>
                <a:latin typeface="Arial" panose="020B0604020202020204" pitchFamily="34" charset="0"/>
                <a:cs typeface="Arial" panose="020B0604020202020204" pitchFamily="34" charset="0"/>
              </a:rPr>
              <a:t>Governance</a:t>
            </a:r>
            <a:endParaRPr lang="en-GB" sz="66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0880157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glowing-global.co.uk/wp-content/uploads/2015/10/innovation-image1111111.jpg"/>
          <p:cNvPicPr>
            <a:picLocks noChangeAspect="1" noChangeArrowheads="1"/>
          </p:cNvPicPr>
          <p:nvPr/>
        </p:nvPicPr>
        <p:blipFill rotWithShape="1">
          <a:blip r:embed="rId3">
            <a:extLst>
              <a:ext uri="{28A0092B-C50C-407E-A947-70E740481C1C}">
                <a14:useLocalDpi xmlns:a14="http://schemas.microsoft.com/office/drawing/2010/main" val="0"/>
              </a:ext>
            </a:extLst>
          </a:blip>
          <a:srcRect l="9487" r="8218"/>
          <a:stretch/>
        </p:blipFill>
        <p:spPr bwMode="auto">
          <a:xfrm>
            <a:off x="0" y="-11782"/>
            <a:ext cx="9140924" cy="6885384"/>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3"/>
          <p:cNvSpPr txBox="1">
            <a:spLocks/>
          </p:cNvSpPr>
          <p:nvPr/>
        </p:nvSpPr>
        <p:spPr>
          <a:xfrm>
            <a:off x="611560" y="5157192"/>
            <a:ext cx="7776864" cy="1152128"/>
          </a:xfrm>
          <a:prstGeom prst="rect">
            <a:avLst/>
          </a:prstGeom>
        </p:spPr>
        <p:txBody>
          <a:bodyPr>
            <a:noAutofit/>
          </a:bodyPr>
          <a:lstStyle>
            <a:lvl1pPr marL="342900" indent="-342900" algn="l" defTabSz="914400" rtl="0" eaLnBrk="1" latinLnBrk="0" hangingPunct="1">
              <a:spcBef>
                <a:spcPct val="20000"/>
              </a:spcBef>
              <a:buClr>
                <a:schemeClr val="tx1"/>
              </a:buClr>
              <a:buFont typeface="Arial" panose="020B0604020202020204" pitchFamily="34" charset="0"/>
              <a:buChar char="•"/>
              <a:defRPr sz="3200" kern="1200">
                <a:solidFill>
                  <a:srgbClr val="3A3A44"/>
                </a:solidFill>
                <a:latin typeface="Source Sans Pro" panose="020B0503030403020204" pitchFamily="34" charset="0"/>
                <a:ea typeface="+mn-ea"/>
                <a:cs typeface="+mn-cs"/>
              </a:defRPr>
            </a:lvl1pPr>
            <a:lvl2pPr marL="742950" indent="-285750" algn="l" defTabSz="914400" rtl="0" eaLnBrk="1" latinLnBrk="0" hangingPunct="1">
              <a:spcBef>
                <a:spcPct val="20000"/>
              </a:spcBef>
              <a:buClr>
                <a:schemeClr val="accent1"/>
              </a:buClr>
              <a:buSzPct val="95000"/>
              <a:buFont typeface="Arial" panose="020B0604020202020204" pitchFamily="34" charset="0"/>
              <a:buChar char="•"/>
              <a:defRPr sz="2800" kern="1200">
                <a:solidFill>
                  <a:srgbClr val="3A3A44"/>
                </a:solidFill>
                <a:latin typeface="Source Sans Pro" panose="020B0503030403020204" pitchFamily="34" charset="0"/>
                <a:ea typeface="+mn-ea"/>
                <a:cs typeface="+mn-cs"/>
              </a:defRPr>
            </a:lvl2pPr>
            <a:lvl3pPr marL="1143000" indent="-228600" algn="l" defTabSz="914400" rtl="0" eaLnBrk="1" latinLnBrk="0" hangingPunct="1">
              <a:spcBef>
                <a:spcPct val="20000"/>
              </a:spcBef>
              <a:buClr>
                <a:schemeClr val="accent1"/>
              </a:buClr>
              <a:buSzPct val="90000"/>
              <a:buFont typeface="Arial" panose="020B0604020202020204" pitchFamily="34" charset="0"/>
              <a:buChar char="•"/>
              <a:defRPr sz="2400" kern="1200">
                <a:solidFill>
                  <a:srgbClr val="3A3A44"/>
                </a:solidFill>
                <a:latin typeface="Source Sans Pro" panose="020B0503030403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3A3A44"/>
                </a:solidFill>
                <a:latin typeface="Source Sans Pro" panose="020B0503030403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3A3A44"/>
                </a:solidFill>
                <a:latin typeface="Source Sans Pro" panose="020B0503030403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6600" b="1" dirty="0" smtClean="0">
                <a:solidFill>
                  <a:schemeClr val="bg1"/>
                </a:solidFill>
                <a:latin typeface="Arial" panose="020B0604020202020204" pitchFamily="34" charset="0"/>
                <a:cs typeface="Arial" panose="020B0604020202020204" pitchFamily="34" charset="0"/>
              </a:rPr>
              <a:t>Innovation</a:t>
            </a:r>
          </a:p>
        </p:txBody>
      </p:sp>
    </p:spTree>
    <p:extLst>
      <p:ext uri="{BB962C8B-B14F-4D97-AF65-F5344CB8AC3E}">
        <p14:creationId xmlns:p14="http://schemas.microsoft.com/office/powerpoint/2010/main" val="352715956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Text Placeholder 2"/>
          <p:cNvSpPr>
            <a:spLocks noGrp="1"/>
          </p:cNvSpPr>
          <p:nvPr>
            <p:ph type="body" sz="quarter" idx="10"/>
          </p:nvPr>
        </p:nvSpPr>
        <p:spPr/>
        <p:txBody>
          <a:bodyPr/>
          <a:lstStyle/>
          <a:p>
            <a:r>
              <a:rPr lang="en-GB" dirty="0" smtClean="0"/>
              <a:t>Money</a:t>
            </a:r>
            <a:endParaRPr lang="en-GB" dirty="0"/>
          </a:p>
        </p:txBody>
      </p:sp>
      <p:pic>
        <p:nvPicPr>
          <p:cNvPr id="2050" name="Picture 2" descr="C:\Users\tim.butcher\Documents\Chris Presentation\cash.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56173"/>
            <a:ext cx="9289032" cy="694155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39552" y="5445224"/>
            <a:ext cx="4896544" cy="1107996"/>
          </a:xfrm>
          <a:prstGeom prst="rect">
            <a:avLst/>
          </a:prstGeom>
          <a:noFill/>
        </p:spPr>
        <p:txBody>
          <a:bodyPr wrap="square" rtlCol="0">
            <a:spAutoFit/>
          </a:bodyPr>
          <a:lstStyle/>
          <a:p>
            <a:r>
              <a:rPr lang="en-GB" sz="6600" b="1" dirty="0" smtClean="0">
                <a:solidFill>
                  <a:schemeClr val="bg1"/>
                </a:solidFill>
                <a:latin typeface="Arial" panose="020B0604020202020204" pitchFamily="34" charset="0"/>
                <a:cs typeface="Arial" panose="020B0604020202020204" pitchFamily="34" charset="0"/>
              </a:rPr>
              <a:t>Money</a:t>
            </a:r>
            <a:endParaRPr lang="en-GB" sz="66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33257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95536" y="548680"/>
            <a:ext cx="8352928" cy="5078313"/>
          </a:xfrm>
          <a:prstGeom prst="rect">
            <a:avLst/>
          </a:prstGeom>
        </p:spPr>
        <p:txBody>
          <a:bodyPr wrap="square">
            <a:spAutoFit/>
          </a:bodyPr>
          <a:lstStyle/>
          <a:p>
            <a:r>
              <a:rPr lang="en-GB" sz="3600" dirty="0">
                <a:solidFill>
                  <a:srgbClr val="000000"/>
                </a:solidFill>
              </a:rPr>
              <a:t> </a:t>
            </a:r>
          </a:p>
          <a:p>
            <a:r>
              <a:rPr lang="en-GB" sz="3600" i="1" dirty="0">
                <a:solidFill>
                  <a:srgbClr val="000000"/>
                </a:solidFill>
              </a:rPr>
              <a:t>“We had no office, no funds, no precedent to guide us… just an inescapable conviction that this ought to be done, and that nobody else was trying</a:t>
            </a:r>
            <a:r>
              <a:rPr lang="en-GB" sz="3600" i="1" dirty="0" smtClean="0">
                <a:solidFill>
                  <a:srgbClr val="000000"/>
                </a:solidFill>
              </a:rPr>
              <a:t>.”</a:t>
            </a:r>
            <a:r>
              <a:rPr lang="en-GB" sz="3600" dirty="0">
                <a:solidFill>
                  <a:srgbClr val="000000"/>
                </a:solidFill>
              </a:rPr>
              <a:t> </a:t>
            </a:r>
            <a:endParaRPr lang="en-GB" sz="3600" dirty="0" smtClean="0">
              <a:solidFill>
                <a:srgbClr val="000000"/>
              </a:solidFill>
            </a:endParaRPr>
          </a:p>
          <a:p>
            <a:endParaRPr lang="en-GB" sz="3600" dirty="0">
              <a:solidFill>
                <a:srgbClr val="000000"/>
              </a:solidFill>
            </a:endParaRPr>
          </a:p>
          <a:p>
            <a:pPr algn="r"/>
            <a:r>
              <a:rPr lang="en-GB" sz="3600" dirty="0" smtClean="0">
                <a:solidFill>
                  <a:srgbClr val="000000"/>
                </a:solidFill>
              </a:rPr>
              <a:t>Herbert </a:t>
            </a:r>
            <a:r>
              <a:rPr lang="en-GB" sz="3600" dirty="0">
                <a:solidFill>
                  <a:srgbClr val="000000"/>
                </a:solidFill>
              </a:rPr>
              <a:t>Gray, our founder said this afterwards</a:t>
            </a:r>
          </a:p>
          <a:p>
            <a:endParaRPr lang="en-GB" sz="3600" dirty="0">
              <a:solidFill>
                <a:srgbClr val="000000"/>
              </a:solidFill>
            </a:endParaRPr>
          </a:p>
        </p:txBody>
      </p:sp>
    </p:spTree>
    <p:extLst>
      <p:ext uri="{BB962C8B-B14F-4D97-AF65-F5344CB8AC3E}">
        <p14:creationId xmlns:p14="http://schemas.microsoft.com/office/powerpoint/2010/main" val="275713503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GB" sz="4400" dirty="0" smtClean="0">
                <a:solidFill>
                  <a:schemeClr val="bg1">
                    <a:lumMod val="95000"/>
                  </a:schemeClr>
                </a:solidFill>
                <a:latin typeface="Arial" panose="020B0604020202020204" pitchFamily="34" charset="0"/>
                <a:cs typeface="Arial" panose="020B0604020202020204" pitchFamily="34" charset="0"/>
              </a:rPr>
              <a:t>Thank you</a:t>
            </a:r>
          </a:p>
          <a:p>
            <a:endParaRPr lang="en-GB" dirty="0" smtClean="0">
              <a:solidFill>
                <a:schemeClr val="bg1">
                  <a:lumMod val="95000"/>
                </a:schemeClr>
              </a:solidFill>
              <a:latin typeface="Arial" panose="020B0604020202020204" pitchFamily="34" charset="0"/>
              <a:cs typeface="Arial" panose="020B0604020202020204" pitchFamily="34" charset="0"/>
            </a:endParaRPr>
          </a:p>
          <a:p>
            <a:r>
              <a:rPr lang="en-GB" sz="3600" dirty="0" smtClean="0">
                <a:solidFill>
                  <a:schemeClr val="bg1">
                    <a:lumMod val="95000"/>
                  </a:schemeClr>
                </a:solidFill>
                <a:latin typeface="Arial" panose="020B0604020202020204" pitchFamily="34" charset="0"/>
                <a:cs typeface="Arial" panose="020B0604020202020204" pitchFamily="34" charset="0"/>
              </a:rPr>
              <a:t>chris.sherwood@relate.org.uk</a:t>
            </a:r>
            <a:endParaRPr lang="en-GB" sz="3600" dirty="0">
              <a:solidFill>
                <a:schemeClr val="bg1">
                  <a:lumMod val="95000"/>
                </a:schemeClr>
              </a:solidFill>
              <a:latin typeface="Arial" panose="020B0604020202020204" pitchFamily="34" charset="0"/>
              <a:cs typeface="Arial" panose="020B0604020202020204" pitchFamily="34" charset="0"/>
            </a:endParaRPr>
          </a:p>
          <a:p>
            <a:r>
              <a:rPr lang="en-GB" sz="3600" dirty="0">
                <a:solidFill>
                  <a:schemeClr val="bg1">
                    <a:lumMod val="95000"/>
                  </a:schemeClr>
                </a:solidFill>
                <a:latin typeface="Arial" panose="020B0604020202020204" pitchFamily="34" charset="0"/>
                <a:cs typeface="Arial" panose="020B0604020202020204" pitchFamily="34" charset="0"/>
              </a:rPr>
              <a:t>@</a:t>
            </a:r>
            <a:r>
              <a:rPr lang="en-GB" sz="3600" dirty="0" err="1">
                <a:solidFill>
                  <a:schemeClr val="bg1">
                    <a:lumMod val="95000"/>
                  </a:schemeClr>
                </a:solidFill>
                <a:latin typeface="Arial" panose="020B0604020202020204" pitchFamily="34" charset="0"/>
                <a:cs typeface="Arial" panose="020B0604020202020204" pitchFamily="34" charset="0"/>
              </a:rPr>
              <a:t>RelateChris</a:t>
            </a:r>
            <a:endParaRPr lang="en-GB" sz="3600" dirty="0">
              <a:solidFill>
                <a:schemeClr val="bg1">
                  <a:lumMod val="95000"/>
                </a:schemeClr>
              </a:solidFill>
              <a:latin typeface="Arial" panose="020B060402020202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114035565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nk">
  <a:themeElements>
    <a:clrScheme name="Relate brand theme">
      <a:dk1>
        <a:srgbClr val="283C4B"/>
      </a:dk1>
      <a:lt1>
        <a:srgbClr val="FFFFFF"/>
      </a:lt1>
      <a:dk2>
        <a:srgbClr val="FFFFFF"/>
      </a:dk2>
      <a:lt2>
        <a:srgbClr val="E4E4EE"/>
      </a:lt2>
      <a:accent1>
        <a:srgbClr val="6399AB"/>
      </a:accent1>
      <a:accent2>
        <a:srgbClr val="DE4635"/>
      </a:accent2>
      <a:accent3>
        <a:srgbClr val="75C0BF"/>
      </a:accent3>
      <a:accent4>
        <a:srgbClr val="9CCA96"/>
      </a:accent4>
      <a:accent5>
        <a:srgbClr val="005773"/>
      </a:accent5>
      <a:accent6>
        <a:srgbClr val="B7B7C1"/>
      </a:accent6>
      <a:hlink>
        <a:srgbClr val="DE4635"/>
      </a:hlink>
      <a:folHlink>
        <a:srgbClr val="A8302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6991</TotalTime>
  <Words>490</Words>
  <Application>Microsoft Macintosh PowerPoint</Application>
  <PresentationFormat>On-screen Show (4:3)</PresentationFormat>
  <Paragraphs>53</Paragraphs>
  <Slides>8</Slides>
  <Notes>7</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blank</vt:lpstr>
      <vt:lpstr>Relate</vt:lpstr>
      <vt:lpstr>PowerPoint Presentation</vt:lpstr>
      <vt:lpstr>…and how people access our support</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Sherwood</dc:creator>
  <cp:lastModifiedBy>Chris Sherwood</cp:lastModifiedBy>
  <cp:revision>220</cp:revision>
  <cp:lastPrinted>2016-06-27T15:37:15Z</cp:lastPrinted>
  <dcterms:created xsi:type="dcterms:W3CDTF">2014-10-01T09:17:34Z</dcterms:created>
  <dcterms:modified xsi:type="dcterms:W3CDTF">2016-07-04T07:54:31Z</dcterms:modified>
</cp:coreProperties>
</file>