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3" r:id="rId2"/>
    <p:sldId id="377" r:id="rId3"/>
    <p:sldId id="344" r:id="rId4"/>
    <p:sldId id="394" r:id="rId5"/>
    <p:sldId id="388" r:id="rId6"/>
    <p:sldId id="396" r:id="rId7"/>
    <p:sldId id="405" r:id="rId8"/>
    <p:sldId id="390" r:id="rId9"/>
    <p:sldId id="397" r:id="rId10"/>
    <p:sldId id="406" r:id="rId11"/>
    <p:sldId id="407" r:id="rId12"/>
    <p:sldId id="404" r:id="rId13"/>
    <p:sldId id="392" r:id="rId14"/>
    <p:sldId id="398" r:id="rId15"/>
    <p:sldId id="408" r:id="rId16"/>
    <p:sldId id="395" r:id="rId17"/>
    <p:sldId id="399" r:id="rId18"/>
    <p:sldId id="393" r:id="rId19"/>
    <p:sldId id="289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22C3AC-BAD5-4FB7-92AF-0B8C56AFFFD3}">
          <p14:sldIdLst>
            <p14:sldId id="273"/>
            <p14:sldId id="377"/>
            <p14:sldId id="344"/>
            <p14:sldId id="394"/>
            <p14:sldId id="388"/>
            <p14:sldId id="396"/>
            <p14:sldId id="405"/>
            <p14:sldId id="390"/>
            <p14:sldId id="397"/>
            <p14:sldId id="406"/>
            <p14:sldId id="407"/>
            <p14:sldId id="404"/>
            <p14:sldId id="392"/>
            <p14:sldId id="398"/>
            <p14:sldId id="408"/>
            <p14:sldId id="395"/>
            <p14:sldId id="399"/>
            <p14:sldId id="393"/>
            <p14:sldId id="28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Marke" initials="RM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2190" autoAdjust="0"/>
  </p:normalViewPr>
  <p:slideViewPr>
    <p:cSldViewPr>
      <p:cViewPr varScale="1">
        <p:scale>
          <a:sx n="71" d="100"/>
          <a:sy n="71" d="100"/>
        </p:scale>
        <p:origin x="-27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90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C075-1A75-4AFD-998C-BBFA41DD80F6}" type="datetimeFigureOut">
              <a:rPr lang="en-GB" smtClean="0"/>
              <a:t>04/07/2016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5DD1D-7F5A-4B95-A25A-E41B82C9EB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70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37602-3072-40E4-9A5E-F55ACB369628}" type="datetimeFigureOut">
              <a:rPr lang="en-GB" smtClean="0"/>
              <a:t>04/07/2016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45C92-1C36-4D63-BFD5-0DE98E10F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22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45C92-1C36-4D63-BFD5-0DE98E10F32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11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45C92-1C36-4D63-BFD5-0DE98E10F32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00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45C92-1C36-4D63-BFD5-0DE98E10F32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9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45C92-1C36-4D63-BFD5-0DE98E10F32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43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7E11E-C482-429D-8DC5-C663113BAE7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59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1260000"/>
            <a:ext cx="6115960" cy="621057"/>
          </a:xfrm>
        </p:spPr>
        <p:txBody>
          <a:bodyPr anchor="t" anchorCtr="0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GB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lIns="0" bIns="0" anchor="b" anchorCtr="0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6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 lIns="0" bIns="0" anchor="t" anchorCtr="0"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5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 lIns="0" bIns="0" anchor="t" anchorCtr="0"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8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 lIns="0" bIns="0" anchor="t" anchorCtr="0"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4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 lIns="0" bIns="0" anchor="t" anchorCtr="0"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4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 lIns="0" bIns="0" anchor="t" anchorCtr="0"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2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 lIns="0" bIns="0" anchor="t" anchorCtr="0"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7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 lIns="0" bIns="0" anchor="t" anchorCtr="0"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 lIns="0" bIns="0" anchor="t" anchorCtr="0"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14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 lIns="0" bIns="0" anchor="t" anchorCtr="0"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5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2600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1260000"/>
            <a:ext cx="6115960" cy="621057"/>
          </a:xfrm>
        </p:spPr>
        <p:txBody>
          <a:bodyPr anchor="t" anchorCtr="0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GB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lIns="0" bIns="0" anchor="b" anchorCtr="0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30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00" y="199083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9083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25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1260000"/>
            <a:ext cx="6115960" cy="621057"/>
          </a:xfrm>
        </p:spPr>
        <p:txBody>
          <a:bodyPr anchor="t" anchorCtr="0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GB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lIns="0" bIns="0" anchor="b" anchorCtr="0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1260000"/>
            <a:ext cx="6115960" cy="621057"/>
          </a:xfrm>
        </p:spPr>
        <p:txBody>
          <a:bodyPr anchor="t" anchorCtr="0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GB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lIns="0" bIns="0" anchor="b" anchorCtr="0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6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1260000"/>
            <a:ext cx="6115960" cy="621057"/>
          </a:xfrm>
        </p:spPr>
        <p:txBody>
          <a:bodyPr anchor="t" anchorCtr="0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GB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lIns="0" bIns="0" anchor="b" anchorCtr="0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0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1260000"/>
            <a:ext cx="6115960" cy="621057"/>
          </a:xfrm>
        </p:spPr>
        <p:txBody>
          <a:bodyPr anchor="t" anchorCtr="0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GB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lIns="0" bIns="0" anchor="b" anchorCtr="0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1260000"/>
            <a:ext cx="6115960" cy="621057"/>
          </a:xfrm>
        </p:spPr>
        <p:txBody>
          <a:bodyPr anchor="t" anchorCtr="0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GB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lIns="0" bIns="0" anchor="b" anchorCtr="0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6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1260000"/>
            <a:ext cx="6115960" cy="621057"/>
          </a:xfrm>
        </p:spPr>
        <p:txBody>
          <a:bodyPr anchor="t" anchorCtr="0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GB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lIns="0" bIns="0" anchor="b" anchorCtr="0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0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202451"/>
            <a:ext cx="6820107" cy="57054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5720246" cy="792088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GB" sz="3600" b="1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sz="3600" b="1" dirty="0" smtClean="0">
                <a:latin typeface="Arial" charset="0"/>
                <a:cs typeface="Arial" charset="0"/>
              </a:rPr>
              <a:t>Contracts – the small print 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356992"/>
            <a:ext cx="49685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Richard Marke</a:t>
            </a:r>
            <a:br>
              <a:rPr lang="en-GB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BWB</a:t>
            </a:r>
          </a:p>
          <a:p>
            <a:endParaRPr lang="en-GB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4 July 2016</a:t>
            </a:r>
          </a:p>
        </p:txBody>
      </p:sp>
      <p:pic>
        <p:nvPicPr>
          <p:cNvPr id="1026" name="Picture 2" descr="e3m 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192419" cy="10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Data Protection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600" dirty="0" smtClean="0"/>
              <a:t>“</a:t>
            </a:r>
            <a:r>
              <a:rPr lang="en-GB" sz="2600" b="1" dirty="0" smtClean="0"/>
              <a:t>Data Controller</a:t>
            </a:r>
            <a:r>
              <a:rPr lang="en-GB" sz="2600" dirty="0" smtClean="0"/>
              <a:t>” vs “</a:t>
            </a:r>
            <a:r>
              <a:rPr lang="en-GB" sz="2600" b="1" dirty="0"/>
              <a:t>D</a:t>
            </a:r>
            <a:r>
              <a:rPr lang="en-GB" sz="2600" b="1" dirty="0" smtClean="0"/>
              <a:t>ata </a:t>
            </a:r>
            <a:r>
              <a:rPr lang="en-GB" sz="2600" b="1" dirty="0"/>
              <a:t>P</a:t>
            </a:r>
            <a:r>
              <a:rPr lang="en-GB" sz="2600" b="1" dirty="0" smtClean="0"/>
              <a:t>rocessor</a:t>
            </a:r>
            <a:r>
              <a:rPr lang="en-GB" sz="2600" dirty="0" smtClean="0"/>
              <a:t>” </a:t>
            </a:r>
          </a:p>
          <a:p>
            <a:pPr>
              <a:lnSpc>
                <a:spcPct val="150000"/>
              </a:lnSpc>
            </a:pPr>
            <a:r>
              <a:rPr lang="en-GB" sz="2600" dirty="0"/>
              <a:t>Only Data Controller is subject to the DPA 1998 (this changes under GDPR</a:t>
            </a:r>
            <a:r>
              <a:rPr lang="en-GB" sz="2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Will </a:t>
            </a:r>
            <a:r>
              <a:rPr lang="en-GB" sz="2600" b="1" dirty="0" smtClean="0"/>
              <a:t>personal data </a:t>
            </a:r>
            <a:r>
              <a:rPr lang="en-GB" sz="2600" dirty="0" smtClean="0"/>
              <a:t>be processed under the agreement?</a:t>
            </a:r>
          </a:p>
          <a:p>
            <a:pPr lvl="1">
              <a:lnSpc>
                <a:spcPct val="150000"/>
              </a:lnSpc>
            </a:pPr>
            <a:r>
              <a:rPr lang="en-GB" sz="2600" b="1" dirty="0" smtClean="0"/>
              <a:t>YES</a:t>
            </a:r>
            <a:r>
              <a:rPr lang="en-GB" sz="2600" dirty="0" smtClean="0"/>
              <a:t>: 	contract </a:t>
            </a:r>
            <a:r>
              <a:rPr lang="en-GB" sz="2600" u="sng" dirty="0" smtClean="0"/>
              <a:t>must </a:t>
            </a:r>
            <a:r>
              <a:rPr lang="en-GB" sz="2600" dirty="0" smtClean="0"/>
              <a:t>address data protection </a:t>
            </a:r>
          </a:p>
          <a:p>
            <a:pPr lvl="1">
              <a:lnSpc>
                <a:spcPct val="150000"/>
              </a:lnSpc>
            </a:pPr>
            <a:r>
              <a:rPr lang="en-GB" sz="2600" b="1" dirty="0" smtClean="0"/>
              <a:t>NO</a:t>
            </a:r>
            <a:r>
              <a:rPr lang="en-GB" sz="2600" dirty="0" smtClean="0"/>
              <a:t>: 		contract </a:t>
            </a:r>
            <a:r>
              <a:rPr lang="en-GB" sz="2600" u="sng" dirty="0" smtClean="0"/>
              <a:t>should</a:t>
            </a:r>
            <a:r>
              <a:rPr lang="en-GB" sz="2600" dirty="0" smtClean="0"/>
              <a:t> address data protection (light 				touch) </a:t>
            </a:r>
          </a:p>
        </p:txBody>
      </p:sp>
    </p:spTree>
    <p:extLst>
      <p:ext uri="{BB962C8B-B14F-4D97-AF65-F5344CB8AC3E}">
        <p14:creationId xmlns:p14="http://schemas.microsoft.com/office/powerpoint/2010/main" val="11583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600" b="1" dirty="0" smtClean="0"/>
              <a:t>Security due diligence</a:t>
            </a:r>
          </a:p>
          <a:p>
            <a:pPr lvl="1"/>
            <a:r>
              <a:rPr lang="en-GB" sz="2400" dirty="0" smtClean="0"/>
              <a:t>Increasing importance to </a:t>
            </a:r>
            <a:r>
              <a:rPr lang="en-GB" sz="2400" i="1" dirty="0" smtClean="0"/>
              <a:t>demonstrate</a:t>
            </a:r>
            <a:r>
              <a:rPr lang="en-GB" sz="2400" dirty="0" smtClean="0"/>
              <a:t> compliance</a:t>
            </a:r>
          </a:p>
          <a:p>
            <a:pPr lvl="1"/>
            <a:r>
              <a:rPr lang="en-GB" sz="2400" dirty="0" smtClean="0"/>
              <a:t>Proportionate security</a:t>
            </a:r>
          </a:p>
          <a:p>
            <a:pPr lvl="2"/>
            <a:r>
              <a:rPr lang="en-GB" sz="2200" dirty="0" smtClean="0"/>
              <a:t>Sensitive personal data = increased security</a:t>
            </a:r>
          </a:p>
          <a:p>
            <a:pPr lvl="1"/>
            <a:r>
              <a:rPr lang="en-GB" sz="2400" dirty="0" smtClean="0"/>
              <a:t>Control access to personal data</a:t>
            </a:r>
          </a:p>
          <a:p>
            <a:pPr lvl="1"/>
            <a:r>
              <a:rPr lang="en-GB" sz="2400" dirty="0" smtClean="0"/>
              <a:t>Where will personal data be held/processed?</a:t>
            </a:r>
          </a:p>
          <a:p>
            <a:pPr lvl="2"/>
            <a:r>
              <a:rPr lang="en-GB" sz="2400" dirty="0" smtClean="0"/>
              <a:t>Outside EEA?</a:t>
            </a:r>
          </a:p>
          <a:p>
            <a:pPr lvl="3"/>
            <a:r>
              <a:rPr lang="en-GB" sz="2400" dirty="0" smtClean="0"/>
              <a:t>Model clauses</a:t>
            </a:r>
          </a:p>
          <a:p>
            <a:pPr lvl="3"/>
            <a:r>
              <a:rPr lang="en-GB" sz="2400" dirty="0" smtClean="0"/>
              <a:t>Binding corporate rules</a:t>
            </a:r>
          </a:p>
          <a:p>
            <a:pPr lvl="3"/>
            <a:r>
              <a:rPr lang="en-GB" sz="2400" dirty="0" smtClean="0"/>
              <a:t>Findings of </a:t>
            </a:r>
            <a:r>
              <a:rPr lang="en-GB" sz="2400" dirty="0" smtClean="0"/>
              <a:t>adequacy (Privacy shield)</a:t>
            </a:r>
          </a:p>
          <a:p>
            <a:pPr lvl="3"/>
            <a:r>
              <a:rPr lang="en-GB" sz="2400" i="1" dirty="0" smtClean="0"/>
              <a:t>Codes of Conduct (membership organisation)</a:t>
            </a:r>
          </a:p>
          <a:p>
            <a:pPr lvl="3"/>
            <a:r>
              <a:rPr lang="en-GB" sz="2400" i="1" dirty="0" smtClean="0"/>
              <a:t>Certified </a:t>
            </a:r>
          </a:p>
          <a:p>
            <a:pPr lvl="3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06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Data Protection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b="1" dirty="0" smtClean="0"/>
              <a:t>Key Data Protection contract points:</a:t>
            </a:r>
          </a:p>
          <a:p>
            <a:pPr marL="0" indent="0">
              <a:buNone/>
            </a:pPr>
            <a:endParaRPr lang="en-GB" sz="2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Process personal data only at instructions of Data Controller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Appropriate </a:t>
            </a:r>
            <a:r>
              <a:rPr lang="en-GB" sz="2800" dirty="0" smtClean="0"/>
              <a:t>security measures in place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Prohibition on transferring outside the European Economic Area without consent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Assistance with subject access requests and/or complaints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Audit </a:t>
            </a:r>
            <a:r>
              <a:rPr lang="en-GB" sz="2800" dirty="0" smtClean="0"/>
              <a:t>rights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 smtClean="0"/>
              <a:t>Indemnity 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039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67544" y="2564904"/>
            <a:ext cx="5720246" cy="8901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400" dirty="0" smtClean="0"/>
              <a:t>Liability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284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Liability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000" y="12600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800" dirty="0" smtClean="0"/>
              <a:t>Who </a:t>
            </a:r>
            <a:r>
              <a:rPr lang="en-GB" sz="2800" dirty="0"/>
              <a:t>does the liability clause apply to</a:t>
            </a:r>
            <a:r>
              <a:rPr lang="en-GB" sz="2800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reciprocal vs one-sided </a:t>
            </a:r>
            <a:endParaRPr lang="en-GB" sz="2600" dirty="0"/>
          </a:p>
          <a:p>
            <a:pPr>
              <a:lnSpc>
                <a:spcPct val="150000"/>
              </a:lnSpc>
            </a:pPr>
            <a:r>
              <a:rPr lang="en-GB" sz="2800" dirty="0"/>
              <a:t>Does it go too far</a:t>
            </a:r>
            <a:r>
              <a:rPr lang="en-GB" sz="2800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Statutory exclusions  </a:t>
            </a:r>
            <a:endParaRPr lang="en-GB" sz="2600" dirty="0"/>
          </a:p>
          <a:p>
            <a:pPr>
              <a:lnSpc>
                <a:spcPct val="150000"/>
              </a:lnSpc>
            </a:pPr>
            <a:r>
              <a:rPr lang="en-GB" sz="2800" dirty="0"/>
              <a:t>Are </a:t>
            </a:r>
            <a:r>
              <a:rPr lang="en-GB" sz="2800" dirty="0" smtClean="0"/>
              <a:t>remote/consequential </a:t>
            </a:r>
            <a:r>
              <a:rPr lang="en-GB" sz="2800" dirty="0"/>
              <a:t>losses </a:t>
            </a:r>
            <a:r>
              <a:rPr lang="en-GB" sz="2800" dirty="0" smtClean="0"/>
              <a:t>excluded?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257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Liability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b="1" dirty="0" smtClean="0"/>
              <a:t>Limitations on liabilities</a:t>
            </a:r>
          </a:p>
          <a:p>
            <a:pPr lvl="1"/>
            <a:r>
              <a:rPr lang="en-GB" sz="2600" dirty="0" smtClean="0"/>
              <a:t>Proportionate </a:t>
            </a:r>
            <a:r>
              <a:rPr lang="en-GB" sz="2600" dirty="0"/>
              <a:t>to contract value and </a:t>
            </a:r>
            <a:r>
              <a:rPr lang="en-GB" sz="2600" dirty="0" smtClean="0"/>
              <a:t>risk</a:t>
            </a:r>
          </a:p>
          <a:p>
            <a:pPr lvl="1"/>
            <a:r>
              <a:rPr lang="en-GB" sz="2600" dirty="0" smtClean="0"/>
              <a:t>Watch out for “fees paid”</a:t>
            </a:r>
            <a:endParaRPr lang="en-GB" sz="2600" dirty="0"/>
          </a:p>
          <a:p>
            <a:endParaRPr lang="en-GB" sz="2600" dirty="0" smtClean="0"/>
          </a:p>
          <a:p>
            <a:r>
              <a:rPr lang="en-GB" sz="2600" b="1" dirty="0" smtClean="0"/>
              <a:t>Indemnities – should these be outside:</a:t>
            </a:r>
          </a:p>
          <a:p>
            <a:pPr lvl="1"/>
            <a:r>
              <a:rPr lang="en-GB" sz="2600" dirty="0" smtClean="0"/>
              <a:t>The cap on liability?</a:t>
            </a:r>
          </a:p>
          <a:p>
            <a:pPr lvl="1"/>
            <a:r>
              <a:rPr lang="en-GB" sz="2600" dirty="0" smtClean="0"/>
              <a:t>The exclusions of remote and consequential losses?</a:t>
            </a:r>
          </a:p>
          <a:p>
            <a:pPr marL="457200" lvl="1" indent="0">
              <a:buNone/>
            </a:pP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4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67544" y="2564904"/>
            <a:ext cx="5720246" cy="19058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400" dirty="0" smtClean="0"/>
              <a:t>Exit / Termination Provisions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491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Exit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000" y="12600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800" dirty="0" smtClean="0"/>
              <a:t>How quickly can you exit?</a:t>
            </a:r>
            <a:endParaRPr lang="en-GB" sz="26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Exit planning 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Handover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TUPE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Return of materials/data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Continuity with other IT contracts (e.g. hosting)</a:t>
            </a:r>
          </a:p>
        </p:txBody>
      </p:sp>
    </p:spTree>
    <p:extLst>
      <p:ext uri="{BB962C8B-B14F-4D97-AF65-F5344CB8AC3E}">
        <p14:creationId xmlns:p14="http://schemas.microsoft.com/office/powerpoint/2010/main" val="22354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5" y="1260475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7544" y="1052438"/>
            <a:ext cx="6623967" cy="6483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 dirty="0" smtClean="0"/>
              <a:t>Contact</a:t>
            </a:r>
          </a:p>
          <a:p>
            <a:pPr eaLnBrk="1" hangingPunct="1">
              <a:defRPr/>
            </a:pPr>
            <a:endParaRPr lang="en-GB" b="1" dirty="0"/>
          </a:p>
        </p:txBody>
      </p:sp>
      <p:sp>
        <p:nvSpPr>
          <p:cNvPr id="36867" name="Subtitle 2"/>
          <p:cNvSpPr>
            <a:spLocks noGrp="1"/>
          </p:cNvSpPr>
          <p:nvPr>
            <p:ph type="subTitle" idx="10"/>
          </p:nvPr>
        </p:nvSpPr>
        <p:spPr>
          <a:xfrm>
            <a:off x="468313" y="1412776"/>
            <a:ext cx="5471839" cy="404982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endParaRPr lang="en-GB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>
                <a:tab pos="714375" algn="l"/>
              </a:tabLst>
            </a:pPr>
            <a:r>
              <a:rPr lang="en-GB" sz="2400" b="1" dirty="0"/>
              <a:t>Richard Marke</a:t>
            </a:r>
            <a:br>
              <a:rPr lang="en-GB" sz="2400" b="1" dirty="0"/>
            </a:br>
            <a:r>
              <a:rPr lang="en-GB" sz="2400" dirty="0"/>
              <a:t>Partner</a:t>
            </a:r>
            <a:br>
              <a:rPr lang="en-GB" sz="2400" dirty="0"/>
            </a:br>
            <a:r>
              <a:rPr lang="en-GB" sz="2400" dirty="0"/>
              <a:t>Corporate &amp; Commercial</a:t>
            </a:r>
            <a:br>
              <a:rPr lang="en-GB" sz="2400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dirty="0"/>
              <a:t>DD:	+44 (0)20 7551 7641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>
                <a:tab pos="714375" algn="l"/>
              </a:tabLst>
            </a:pPr>
            <a:r>
              <a:rPr lang="en-GB" sz="2400" dirty="0"/>
              <a:t>Email: r.marke@bwbllp.com </a:t>
            </a:r>
          </a:p>
          <a:p>
            <a:pPr eaLnBrk="1" hangingPunct="1">
              <a:spcBef>
                <a:spcPct val="0"/>
              </a:spcBef>
            </a:pPr>
            <a:endParaRPr lang="en-GB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Brexit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IPR	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Data Protection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Liability 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Exit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280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67544" y="2348880"/>
            <a:ext cx="5720246" cy="8901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400" dirty="0" smtClean="0"/>
              <a:t>Brexit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1394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Impact of Brexit on contracts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42861"/>
            <a:ext cx="383242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0000" y="12600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In a word – uncertainty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EU laws still apply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Currency 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8763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67544" y="2132856"/>
            <a:ext cx="5720246" cy="2031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400" dirty="0" smtClean="0"/>
              <a:t>Watch out for the small print…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104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Intellectual Property Rights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000" y="12600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800" b="1" dirty="0" smtClean="0"/>
              <a:t>Contract IP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Joint-ownership (DANGER!)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Single-party ownership with licences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Restrictions?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Title passing on payment (resist!)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/>
              <a:t>Background IP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Extent of existing IP used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Sufficient licence for the intended use</a:t>
            </a:r>
          </a:p>
        </p:txBody>
      </p:sp>
    </p:spTree>
    <p:extLst>
      <p:ext uri="{BB962C8B-B14F-4D97-AF65-F5344CB8AC3E}">
        <p14:creationId xmlns:p14="http://schemas.microsoft.com/office/powerpoint/2010/main" val="14118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Intellectual Property Rights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600" b="1" dirty="0" smtClean="0"/>
              <a:t>Third Party IP</a:t>
            </a:r>
          </a:p>
          <a:p>
            <a:pPr lvl="1"/>
            <a:r>
              <a:rPr lang="en-GB" sz="2400" dirty="0" smtClean="0"/>
              <a:t>Extent of third party IP</a:t>
            </a:r>
          </a:p>
          <a:p>
            <a:pPr lvl="1"/>
            <a:r>
              <a:rPr lang="en-GB" sz="2400" dirty="0" smtClean="0"/>
              <a:t>Licences (for full purposes)</a:t>
            </a:r>
            <a:endParaRPr lang="en-GB" sz="2400" dirty="0"/>
          </a:p>
          <a:p>
            <a:pPr lvl="1"/>
            <a:r>
              <a:rPr lang="en-GB" sz="2400" dirty="0"/>
              <a:t>Additional cost</a:t>
            </a:r>
            <a:r>
              <a:rPr lang="en-GB" sz="2400" dirty="0" smtClean="0"/>
              <a:t>?</a:t>
            </a:r>
            <a:endParaRPr lang="en-GB" sz="2400" dirty="0"/>
          </a:p>
          <a:p>
            <a:endParaRPr lang="en-GB" sz="2600" dirty="0" smtClean="0"/>
          </a:p>
          <a:p>
            <a:r>
              <a:rPr lang="en-GB" sz="2600" b="1" dirty="0" smtClean="0"/>
              <a:t>Open source</a:t>
            </a:r>
          </a:p>
          <a:p>
            <a:pPr lvl="1"/>
            <a:r>
              <a:rPr lang="en-GB" sz="2400" dirty="0" smtClean="0"/>
              <a:t>OSS </a:t>
            </a:r>
            <a:r>
              <a:rPr lang="en-GB" sz="2400" dirty="0"/>
              <a:t>often comes with distinct conditions (crediting, providing all improvements on an open source basis, etc)</a:t>
            </a:r>
          </a:p>
          <a:p>
            <a:pPr marL="0" indent="0">
              <a:buNone/>
            </a:pPr>
            <a:endParaRPr lang="en-GB" sz="2600" b="1" dirty="0" smtClean="0"/>
          </a:p>
          <a:p>
            <a:r>
              <a:rPr lang="en-GB" sz="2600" b="1" dirty="0" smtClean="0"/>
              <a:t>Assurances </a:t>
            </a:r>
          </a:p>
          <a:p>
            <a:pPr lvl="1"/>
            <a:r>
              <a:rPr lang="en-GB" sz="2400" dirty="0" smtClean="0"/>
              <a:t>Warranty that no third party infringement </a:t>
            </a:r>
          </a:p>
          <a:p>
            <a:pPr lvl="1"/>
            <a:r>
              <a:rPr lang="en-GB" sz="2400" dirty="0" smtClean="0"/>
              <a:t>Indemnity to cover third party claims </a:t>
            </a:r>
          </a:p>
          <a:p>
            <a:pPr lvl="1"/>
            <a:endParaRPr lang="en-GB" sz="2400" dirty="0" smtClean="0"/>
          </a:p>
          <a:p>
            <a:pPr marL="457200" lvl="1" indent="0">
              <a:buNone/>
            </a:pPr>
            <a:endParaRPr lang="en-GB" sz="2400" dirty="0" smtClean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542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67544" y="2204864"/>
            <a:ext cx="5720246" cy="8901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400" dirty="0" smtClean="0"/>
              <a:t>Data Protection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284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Protection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000" y="12600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800" b="1" dirty="0" smtClean="0"/>
              <a:t>General Data Protection Regulation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Directly effective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Not a substantial shift from DPA 1998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Likely in effect before Brexit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/>
              <a:t>Adherence to GDPR will most likely be necessary in any alternative relationship with the EU </a:t>
            </a:r>
          </a:p>
        </p:txBody>
      </p:sp>
    </p:spTree>
    <p:extLst>
      <p:ext uri="{BB962C8B-B14F-4D97-AF65-F5344CB8AC3E}">
        <p14:creationId xmlns:p14="http://schemas.microsoft.com/office/powerpoint/2010/main" val="20045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2">
      <a:dk1>
        <a:sysClr val="windowText" lastClr="000000"/>
      </a:dk1>
      <a:lt1>
        <a:sysClr val="window" lastClr="FFFFFF"/>
      </a:lt1>
      <a:dk2>
        <a:srgbClr val="132363"/>
      </a:dk2>
      <a:lt2>
        <a:srgbClr val="EEECE1"/>
      </a:lt2>
      <a:accent1>
        <a:srgbClr val="E70062"/>
      </a:accent1>
      <a:accent2>
        <a:srgbClr val="740E35"/>
      </a:accent2>
      <a:accent3>
        <a:srgbClr val="7A8417"/>
      </a:accent3>
      <a:accent4>
        <a:srgbClr val="63AF1D"/>
      </a:accent4>
      <a:accent5>
        <a:srgbClr val="FD5F1A"/>
      </a:accent5>
      <a:accent6>
        <a:srgbClr val="FCC226"/>
      </a:accent6>
      <a:hlink>
        <a:srgbClr val="7AA9D9"/>
      </a:hlink>
      <a:folHlink>
        <a:srgbClr val="7AA9D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BWB</Template>
  <TotalTime>1806</TotalTime>
  <Words>392</Words>
  <Application>Microsoft Office PowerPoint</Application>
  <PresentationFormat>On-screen Show (4:3)</PresentationFormat>
  <Paragraphs>107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Agenda</vt:lpstr>
      <vt:lpstr>PowerPoint Presentation</vt:lpstr>
      <vt:lpstr>The Impact of Brexit on contracts</vt:lpstr>
      <vt:lpstr>PowerPoint Presentation</vt:lpstr>
      <vt:lpstr>Intellectual Property Rights</vt:lpstr>
      <vt:lpstr>Intellectual Property Rights </vt:lpstr>
      <vt:lpstr>PowerPoint Presentation</vt:lpstr>
      <vt:lpstr>Data Protection</vt:lpstr>
      <vt:lpstr>Data Protection</vt:lpstr>
      <vt:lpstr>Data Protection</vt:lpstr>
      <vt:lpstr>Data Protection</vt:lpstr>
      <vt:lpstr>PowerPoint Presentation</vt:lpstr>
      <vt:lpstr>Liability</vt:lpstr>
      <vt:lpstr>Liability </vt:lpstr>
      <vt:lpstr>PowerPoint Presentation</vt:lpstr>
      <vt:lpstr>Exit</vt:lpstr>
      <vt:lpstr>PowerPoint Presentation</vt:lpstr>
      <vt:lpstr>PowerPoint Presentation</vt:lpstr>
    </vt:vector>
  </TitlesOfParts>
  <Company>Bates wells and Braithewaite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Contract Law &amp; Grants</dc:title>
  <dc:creator>Authorised User</dc:creator>
  <cp:lastModifiedBy>Richard Marke</cp:lastModifiedBy>
  <cp:revision>157</cp:revision>
  <cp:lastPrinted>2015-05-12T14:48:54Z</cp:lastPrinted>
  <dcterms:created xsi:type="dcterms:W3CDTF">2013-05-03T08:51:20Z</dcterms:created>
  <dcterms:modified xsi:type="dcterms:W3CDTF">2016-07-04T08:00:24Z</dcterms:modified>
</cp:coreProperties>
</file>